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20104100" cy="12566650"/>
  <p:notesSz cx="20104100" cy="12566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895661"/>
            <a:ext cx="17088486" cy="2638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037324"/>
            <a:ext cx="14072870" cy="3141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256506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9" y="628253"/>
            <a:ext cx="20096037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6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890329"/>
            <a:ext cx="8745284" cy="829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9729" y="1645327"/>
            <a:ext cx="11204953" cy="1653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68570" y="4310115"/>
            <a:ext cx="14166958" cy="2569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1686985"/>
            <a:ext cx="6433312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1686985"/>
            <a:ext cx="4623943" cy="628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11" Type="http://schemas.openxmlformats.org/officeDocument/2006/relationships/image" Target="../media/image14.jpe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www.springofficehours.io/" TargetMode="Externa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2565380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80D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1206" y="10311886"/>
            <a:ext cx="10542270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160" dirty="0">
                <a:solidFill>
                  <a:srgbClr val="FFFFFF"/>
                </a:solidFill>
                <a:latin typeface="Roboto"/>
                <a:cs typeface="Roboto"/>
              </a:rPr>
              <a:t>Dan</a:t>
            </a:r>
            <a:r>
              <a:rPr sz="34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105" dirty="0">
                <a:solidFill>
                  <a:srgbClr val="FFFFFF"/>
                </a:solidFill>
                <a:latin typeface="Roboto"/>
                <a:cs typeface="Roboto"/>
              </a:rPr>
              <a:t>Vega</a:t>
            </a:r>
            <a:r>
              <a:rPr sz="34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34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190" dirty="0">
                <a:solidFill>
                  <a:srgbClr val="FFFFFF"/>
                </a:solidFill>
                <a:latin typeface="Roboto"/>
                <a:cs typeface="Roboto"/>
              </a:rPr>
              <a:t>Spring</a:t>
            </a:r>
            <a:r>
              <a:rPr sz="34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Roboto"/>
                <a:cs typeface="Roboto"/>
              </a:rPr>
              <a:t>Developer</a:t>
            </a:r>
            <a:r>
              <a:rPr sz="34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Roboto"/>
                <a:cs typeface="Roboto"/>
              </a:rPr>
              <a:t>Advocate</a:t>
            </a:r>
            <a:r>
              <a:rPr sz="34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Roboto"/>
                <a:cs typeface="Roboto"/>
              </a:rPr>
              <a:t>@Broadcom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242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60"/>
              </a:spcBef>
            </a:pPr>
            <a:r>
              <a:rPr spc="465" dirty="0"/>
              <a:t>Spring</a:t>
            </a:r>
            <a:r>
              <a:rPr spc="-254" dirty="0"/>
              <a:t> </a:t>
            </a:r>
            <a:r>
              <a:rPr spc="855" dirty="0"/>
              <a:t>into</a:t>
            </a:r>
            <a:r>
              <a:rPr spc="-254" dirty="0"/>
              <a:t> </a:t>
            </a:r>
            <a:r>
              <a:rPr spc="-535" dirty="0"/>
              <a:t>AI</a:t>
            </a:r>
            <a:endParaRPr spc="-535" dirty="0"/>
          </a:p>
          <a:p>
            <a:pPr algn="ctr">
              <a:lnSpc>
                <a:spcPct val="100000"/>
              </a:lnSpc>
              <a:spcBef>
                <a:spcPts val="1345"/>
              </a:spcBef>
            </a:pPr>
            <a:r>
              <a:rPr sz="4950" i="0" spc="275" dirty="0">
                <a:latin typeface="Roboto"/>
                <a:cs typeface="Roboto"/>
              </a:rPr>
              <a:t>Building</a:t>
            </a:r>
            <a:r>
              <a:rPr sz="4950" i="0" spc="5" dirty="0">
                <a:latin typeface="Roboto"/>
                <a:cs typeface="Roboto"/>
              </a:rPr>
              <a:t> </a:t>
            </a:r>
            <a:r>
              <a:rPr sz="4950" i="0" spc="215" dirty="0">
                <a:latin typeface="Roboto"/>
                <a:cs typeface="Roboto"/>
              </a:rPr>
              <a:t>intelligent</a:t>
            </a:r>
            <a:r>
              <a:rPr sz="4950" i="0" dirty="0">
                <a:latin typeface="Roboto"/>
                <a:cs typeface="Roboto"/>
              </a:rPr>
              <a:t> </a:t>
            </a:r>
            <a:r>
              <a:rPr sz="4950" i="0" spc="165" dirty="0">
                <a:latin typeface="Roboto"/>
                <a:cs typeface="Roboto"/>
              </a:rPr>
              <a:t>applications</a:t>
            </a:r>
            <a:r>
              <a:rPr sz="4950" i="0" spc="5" dirty="0">
                <a:latin typeface="Roboto"/>
                <a:cs typeface="Roboto"/>
              </a:rPr>
              <a:t> </a:t>
            </a:r>
            <a:r>
              <a:rPr sz="4950" i="0" spc="400" dirty="0">
                <a:latin typeface="Roboto"/>
                <a:cs typeface="Roboto"/>
              </a:rPr>
              <a:t>with</a:t>
            </a:r>
            <a:r>
              <a:rPr sz="4950" i="0" dirty="0">
                <a:latin typeface="Roboto"/>
                <a:cs typeface="Roboto"/>
              </a:rPr>
              <a:t> </a:t>
            </a:r>
            <a:r>
              <a:rPr sz="4950" i="0" spc="270" dirty="0">
                <a:latin typeface="Roboto"/>
                <a:cs typeface="Roboto"/>
              </a:rPr>
              <a:t>Spring</a:t>
            </a:r>
            <a:r>
              <a:rPr sz="4950" i="0" spc="10" dirty="0">
                <a:latin typeface="Roboto"/>
                <a:cs typeface="Roboto"/>
              </a:rPr>
              <a:t> </a:t>
            </a:r>
            <a:r>
              <a:rPr sz="4950" i="0" spc="360" dirty="0">
                <a:latin typeface="Roboto"/>
                <a:cs typeface="Roboto"/>
              </a:rPr>
              <a:t>AI</a:t>
            </a:r>
            <a:endParaRPr sz="4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350" dirty="0">
                <a:solidFill>
                  <a:srgbClr val="000000"/>
                </a:solidFill>
              </a:rPr>
              <a:t>Large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spc="350" dirty="0">
                <a:solidFill>
                  <a:srgbClr val="000000"/>
                </a:solidFill>
              </a:rPr>
              <a:t>language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spc="315" dirty="0">
                <a:solidFill>
                  <a:srgbClr val="000000"/>
                </a:solidFill>
              </a:rPr>
              <a:t>models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spc="210" dirty="0">
                <a:solidFill>
                  <a:srgbClr val="000000"/>
                </a:solidFill>
              </a:rPr>
              <a:t>(llm)</a:t>
            </a:r>
            <a:endParaRPr spc="210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6874" y="3866839"/>
            <a:ext cx="10467732" cy="6886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70" dirty="0">
                <a:solidFill>
                  <a:srgbClr val="000000"/>
                </a:solidFill>
              </a:rPr>
              <a:t>Generative</a:t>
            </a:r>
            <a:r>
              <a:rPr spc="-110" dirty="0">
                <a:solidFill>
                  <a:srgbClr val="000000"/>
                </a:solidFill>
              </a:rPr>
              <a:t> </a:t>
            </a:r>
            <a:r>
              <a:rPr spc="-340" dirty="0">
                <a:solidFill>
                  <a:srgbClr val="000000"/>
                </a:solidFill>
              </a:rPr>
              <a:t>AI</a:t>
            </a:r>
            <a:endParaRPr spc="-340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6874" y="3866839"/>
            <a:ext cx="10467732" cy="68866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70" dirty="0">
                <a:solidFill>
                  <a:srgbClr val="000000"/>
                </a:solidFill>
              </a:rPr>
              <a:t>Generative</a:t>
            </a:r>
            <a:r>
              <a:rPr spc="-110" dirty="0">
                <a:solidFill>
                  <a:srgbClr val="000000"/>
                </a:solidFill>
              </a:rPr>
              <a:t> </a:t>
            </a:r>
            <a:r>
              <a:rPr spc="-340" dirty="0">
                <a:solidFill>
                  <a:srgbClr val="000000"/>
                </a:solidFill>
              </a:rPr>
              <a:t>AI</a:t>
            </a:r>
            <a:endParaRPr spc="-340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018286" y="6474001"/>
            <a:ext cx="1350744" cy="1350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0530" y="8417089"/>
            <a:ext cx="2073235" cy="77484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69083" y="3759047"/>
            <a:ext cx="13296265" cy="7042784"/>
            <a:chOff x="869083" y="3759047"/>
            <a:chExt cx="13296265" cy="7042784"/>
          </a:xfrm>
        </p:grpSpPr>
        <p:sp>
          <p:nvSpPr>
            <p:cNvPr id="6" name="object 6"/>
            <p:cNvSpPr/>
            <p:nvPr/>
          </p:nvSpPr>
          <p:spPr>
            <a:xfrm>
              <a:off x="7787344" y="8080528"/>
              <a:ext cx="6288405" cy="0"/>
            </a:xfrm>
            <a:custGeom>
              <a:avLst/>
              <a:gdLst/>
              <a:ahLst/>
              <a:cxnLst/>
              <a:rect l="l" t="t" r="r" b="b"/>
              <a:pathLst>
                <a:path w="6288405">
                  <a:moveTo>
                    <a:pt x="0" y="0"/>
                  </a:moveTo>
                  <a:lnTo>
                    <a:pt x="6277337" y="0"/>
                  </a:lnTo>
                  <a:lnTo>
                    <a:pt x="628780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064702" y="803026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3759047"/>
              <a:ext cx="10659361" cy="7042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100" cy="125650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" y="628253"/>
              <a:ext cx="20096037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40866" y="5865529"/>
            <a:ext cx="880999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335" dirty="0"/>
              <a:t>Machine</a:t>
            </a:r>
            <a:r>
              <a:rPr sz="7250" spc="-200" dirty="0"/>
              <a:t> </a:t>
            </a:r>
            <a:r>
              <a:rPr sz="7250" spc="610" dirty="0"/>
              <a:t>learning</a:t>
            </a:r>
            <a:endParaRPr sz="72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430" dirty="0">
                <a:solidFill>
                  <a:srgbClr val="000000"/>
                </a:solidFill>
              </a:rPr>
              <a:t>What</a:t>
            </a:r>
            <a:r>
              <a:rPr spc="-140" dirty="0">
                <a:solidFill>
                  <a:srgbClr val="000000"/>
                </a:solidFill>
              </a:rPr>
              <a:t> </a:t>
            </a:r>
            <a:r>
              <a:rPr spc="254" dirty="0">
                <a:solidFill>
                  <a:srgbClr val="000000"/>
                </a:solidFill>
              </a:rPr>
              <a:t>is</a:t>
            </a:r>
            <a:r>
              <a:rPr spc="-140" dirty="0">
                <a:solidFill>
                  <a:srgbClr val="000000"/>
                </a:solidFill>
              </a:rPr>
              <a:t> </a:t>
            </a:r>
            <a:r>
              <a:rPr spc="155" dirty="0">
                <a:solidFill>
                  <a:srgbClr val="000000"/>
                </a:solidFill>
              </a:rPr>
              <a:t>machine</a:t>
            </a:r>
            <a:r>
              <a:rPr spc="-140" dirty="0">
                <a:solidFill>
                  <a:srgbClr val="000000"/>
                </a:solidFill>
              </a:rPr>
              <a:t> </a:t>
            </a:r>
            <a:r>
              <a:rPr spc="305" dirty="0">
                <a:solidFill>
                  <a:srgbClr val="000000"/>
                </a:solidFill>
              </a:rPr>
              <a:t>Learning?</a:t>
            </a:r>
            <a:endParaRPr spc="30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49526" y="6120232"/>
            <a:ext cx="3957994" cy="1853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172" y="6891066"/>
            <a:ext cx="1847192" cy="2657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9255" y="6088819"/>
            <a:ext cx="2136060" cy="19057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07008" y="6098295"/>
            <a:ext cx="3957994" cy="18219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7160" y="6891066"/>
            <a:ext cx="1847192" cy="2657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40" dirty="0">
                <a:solidFill>
                  <a:srgbClr val="000000"/>
                </a:solidFill>
              </a:rPr>
              <a:t>Machine</a:t>
            </a:r>
            <a:r>
              <a:rPr spc="-130" dirty="0">
                <a:solidFill>
                  <a:srgbClr val="000000"/>
                </a:solidFill>
              </a:rPr>
              <a:t> </a:t>
            </a:r>
            <a:r>
              <a:rPr spc="275" dirty="0">
                <a:solidFill>
                  <a:srgbClr val="000000"/>
                </a:solidFill>
              </a:rPr>
              <a:t>Learning</a:t>
            </a:r>
            <a:endParaRPr spc="27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i="0" spc="114" dirty="0">
                <a:solidFill>
                  <a:srgbClr val="000000"/>
                </a:solidFill>
                <a:latin typeface="Roboto"/>
                <a:cs typeface="Roboto"/>
              </a:rPr>
              <a:t>Use</a:t>
            </a:r>
            <a:r>
              <a:rPr sz="4200" i="0" spc="-1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-10" dirty="0">
                <a:solidFill>
                  <a:srgbClr val="000000"/>
                </a:solidFill>
                <a:latin typeface="Roboto"/>
                <a:cs typeface="Roboto"/>
              </a:rPr>
              <a:t>Cases</a:t>
            </a:r>
            <a:endParaRPr sz="42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904327"/>
            <a:ext cx="13168630" cy="6956425"/>
          </a:xfrm>
          <a:prstGeom prst="rect">
            <a:avLst/>
          </a:prstGeom>
        </p:spPr>
        <p:txBody>
          <a:bodyPr vert="horz" wrap="square" lIns="0" tIns="287655" rIns="0" bIns="0" rtlCol="0">
            <a:spAutoFit/>
          </a:bodyPr>
          <a:lstStyle/>
          <a:p>
            <a:pPr marL="485775" indent="-473075">
              <a:lnSpc>
                <a:spcPct val="100000"/>
              </a:lnSpc>
              <a:spcBef>
                <a:spcPts val="226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130" dirty="0">
                <a:latin typeface="Roboto"/>
                <a:cs typeface="Roboto"/>
              </a:rPr>
              <a:t>Facial</a:t>
            </a:r>
            <a:r>
              <a:rPr sz="3700" spc="20" dirty="0">
                <a:latin typeface="Roboto"/>
                <a:cs typeface="Roboto"/>
              </a:rPr>
              <a:t> </a:t>
            </a:r>
            <a:r>
              <a:rPr sz="3700" spc="140" dirty="0">
                <a:latin typeface="Roboto"/>
                <a:cs typeface="Roboto"/>
              </a:rPr>
              <a:t>Recognition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105" dirty="0">
                <a:latin typeface="Roboto"/>
                <a:cs typeface="Roboto"/>
              </a:rPr>
              <a:t>Recognize</a:t>
            </a:r>
            <a:r>
              <a:rPr sz="3700" spc="15" dirty="0">
                <a:latin typeface="Roboto"/>
                <a:cs typeface="Roboto"/>
              </a:rPr>
              <a:t> </a:t>
            </a:r>
            <a:r>
              <a:rPr sz="3700" spc="135" dirty="0">
                <a:latin typeface="Roboto"/>
                <a:cs typeface="Roboto"/>
              </a:rPr>
              <a:t>Tumors</a:t>
            </a:r>
            <a:r>
              <a:rPr sz="3700" spc="20" dirty="0">
                <a:latin typeface="Roboto"/>
                <a:cs typeface="Roboto"/>
              </a:rPr>
              <a:t> </a:t>
            </a:r>
            <a:r>
              <a:rPr sz="3700" spc="155" dirty="0">
                <a:latin typeface="Roboto"/>
                <a:cs typeface="Roboto"/>
              </a:rPr>
              <a:t>on</a:t>
            </a:r>
            <a:r>
              <a:rPr sz="3700" spc="20" dirty="0">
                <a:latin typeface="Roboto"/>
                <a:cs typeface="Roboto"/>
              </a:rPr>
              <a:t> </a:t>
            </a:r>
            <a:r>
              <a:rPr sz="3700" spc="380" dirty="0">
                <a:latin typeface="Roboto"/>
                <a:cs typeface="Roboto"/>
              </a:rPr>
              <a:t>x-</a:t>
            </a:r>
            <a:r>
              <a:rPr sz="3700" spc="235" dirty="0">
                <a:latin typeface="Roboto"/>
                <a:cs typeface="Roboto"/>
              </a:rPr>
              <a:t>ray</a:t>
            </a:r>
            <a:r>
              <a:rPr sz="3700" spc="20" dirty="0">
                <a:latin typeface="Roboto"/>
                <a:cs typeface="Roboto"/>
              </a:rPr>
              <a:t> </a:t>
            </a:r>
            <a:r>
              <a:rPr sz="3700" spc="55" dirty="0">
                <a:latin typeface="Roboto"/>
                <a:cs typeface="Roboto"/>
              </a:rPr>
              <a:t>scans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215" dirty="0">
                <a:latin typeface="Roboto"/>
                <a:cs typeface="Roboto"/>
              </a:rPr>
              <a:t>Abnormality</a:t>
            </a:r>
            <a:r>
              <a:rPr sz="3700" spc="15" dirty="0">
                <a:latin typeface="Roboto"/>
                <a:cs typeface="Roboto"/>
              </a:rPr>
              <a:t> </a:t>
            </a:r>
            <a:r>
              <a:rPr sz="3700" spc="155" dirty="0">
                <a:latin typeface="Roboto"/>
                <a:cs typeface="Roboto"/>
              </a:rPr>
              <a:t>on</a:t>
            </a:r>
            <a:r>
              <a:rPr sz="3700" spc="20" dirty="0">
                <a:latin typeface="Roboto"/>
                <a:cs typeface="Roboto"/>
              </a:rPr>
              <a:t> </a:t>
            </a:r>
            <a:r>
              <a:rPr sz="3700" spc="120" dirty="0">
                <a:latin typeface="Roboto"/>
                <a:cs typeface="Roboto"/>
              </a:rPr>
              <a:t>ultrasounds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130" dirty="0">
                <a:latin typeface="Roboto"/>
                <a:cs typeface="Roboto"/>
              </a:rPr>
              <a:t>Self-</a:t>
            </a:r>
            <a:r>
              <a:rPr sz="3700" spc="250" dirty="0">
                <a:latin typeface="Roboto"/>
                <a:cs typeface="Roboto"/>
              </a:rPr>
              <a:t>driving</a:t>
            </a:r>
            <a:r>
              <a:rPr sz="3700" spc="5" dirty="0">
                <a:latin typeface="Roboto"/>
                <a:cs typeface="Roboto"/>
              </a:rPr>
              <a:t> </a:t>
            </a:r>
            <a:r>
              <a:rPr sz="3700" spc="85" dirty="0">
                <a:latin typeface="Roboto"/>
                <a:cs typeface="Roboto"/>
              </a:rPr>
              <a:t>mode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spc="90" dirty="0">
                <a:latin typeface="Roboto"/>
                <a:cs typeface="Roboto"/>
              </a:rPr>
              <a:t>(recognize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dirty="0">
                <a:latin typeface="Roboto"/>
                <a:cs typeface="Roboto"/>
              </a:rPr>
              <a:t>stop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spc="160" dirty="0">
                <a:latin typeface="Roboto"/>
                <a:cs typeface="Roboto"/>
              </a:rPr>
              <a:t>sign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dirty="0">
                <a:latin typeface="Roboto"/>
                <a:cs typeface="Roboto"/>
              </a:rPr>
              <a:t>/</a:t>
            </a:r>
            <a:r>
              <a:rPr sz="3700" spc="5" dirty="0">
                <a:latin typeface="Roboto"/>
                <a:cs typeface="Roboto"/>
              </a:rPr>
              <a:t> </a:t>
            </a:r>
            <a:r>
              <a:rPr sz="3700" spc="135" dirty="0">
                <a:latin typeface="Roboto"/>
                <a:cs typeface="Roboto"/>
              </a:rPr>
              <a:t>pedestrian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dirty="0">
                <a:latin typeface="Roboto"/>
                <a:cs typeface="Roboto"/>
              </a:rPr>
              <a:t>/</a:t>
            </a:r>
            <a:r>
              <a:rPr sz="3700" spc="10" dirty="0">
                <a:latin typeface="Roboto"/>
                <a:cs typeface="Roboto"/>
              </a:rPr>
              <a:t> </a:t>
            </a:r>
            <a:r>
              <a:rPr sz="3700" spc="-20" dirty="0">
                <a:latin typeface="Roboto"/>
                <a:cs typeface="Roboto"/>
              </a:rPr>
              <a:t>etc)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165" dirty="0">
                <a:latin typeface="Roboto"/>
                <a:cs typeface="Roboto"/>
              </a:rPr>
              <a:t>Fraud</a:t>
            </a:r>
            <a:r>
              <a:rPr sz="3700" spc="25" dirty="0">
                <a:latin typeface="Roboto"/>
                <a:cs typeface="Roboto"/>
              </a:rPr>
              <a:t> </a:t>
            </a:r>
            <a:r>
              <a:rPr sz="3700" spc="85" dirty="0">
                <a:latin typeface="Roboto"/>
                <a:cs typeface="Roboto"/>
              </a:rPr>
              <a:t>detection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95" dirty="0">
                <a:latin typeface="Roboto"/>
                <a:cs typeface="Roboto"/>
              </a:rPr>
              <a:t>Product</a:t>
            </a:r>
            <a:r>
              <a:rPr sz="3700" spc="30" dirty="0">
                <a:latin typeface="Roboto"/>
                <a:cs typeface="Roboto"/>
              </a:rPr>
              <a:t> </a:t>
            </a:r>
            <a:r>
              <a:rPr sz="3700" spc="130" dirty="0">
                <a:latin typeface="Roboto"/>
                <a:cs typeface="Roboto"/>
              </a:rPr>
              <a:t>Recommendations</a:t>
            </a:r>
            <a:r>
              <a:rPr sz="3700" spc="30" dirty="0">
                <a:latin typeface="Roboto"/>
                <a:cs typeface="Roboto"/>
              </a:rPr>
              <a:t> </a:t>
            </a:r>
            <a:r>
              <a:rPr sz="3700" spc="55" dirty="0">
                <a:latin typeface="Roboto"/>
                <a:cs typeface="Roboto"/>
              </a:rPr>
              <a:t>(YouTube)</a:t>
            </a:r>
            <a:endParaRPr sz="3700">
              <a:latin typeface="Roboto"/>
              <a:cs typeface="Roboto"/>
            </a:endParaRPr>
          </a:p>
          <a:p>
            <a:pPr marL="485775" indent="-473075">
              <a:lnSpc>
                <a:spcPct val="100000"/>
              </a:lnSpc>
              <a:spcBef>
                <a:spcPts val="3525"/>
              </a:spcBef>
              <a:buSzPct val="123000"/>
              <a:buChar char="•"/>
              <a:tabLst>
                <a:tab pos="485775" algn="l"/>
              </a:tabLst>
            </a:pPr>
            <a:r>
              <a:rPr sz="3700" spc="110" dirty="0">
                <a:latin typeface="Roboto"/>
                <a:cs typeface="Roboto"/>
              </a:rPr>
              <a:t>Spam</a:t>
            </a:r>
            <a:r>
              <a:rPr sz="3700" spc="5" dirty="0">
                <a:latin typeface="Roboto"/>
                <a:cs typeface="Roboto"/>
              </a:rPr>
              <a:t> </a:t>
            </a:r>
            <a:r>
              <a:rPr sz="3700" spc="190" dirty="0">
                <a:latin typeface="Roboto"/>
                <a:cs typeface="Roboto"/>
              </a:rPr>
              <a:t>Filtering</a:t>
            </a:r>
            <a:endParaRPr sz="3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50" dirty="0">
                <a:solidFill>
                  <a:srgbClr val="000000"/>
                </a:solidFill>
              </a:rPr>
              <a:t>Supervised</a:t>
            </a:r>
            <a:r>
              <a:rPr spc="-140" dirty="0">
                <a:solidFill>
                  <a:srgbClr val="000000"/>
                </a:solidFill>
              </a:rPr>
              <a:t> </a:t>
            </a:r>
            <a:r>
              <a:rPr spc="275" dirty="0">
                <a:solidFill>
                  <a:srgbClr val="000000"/>
                </a:solidFill>
              </a:rPr>
              <a:t>Learning</a:t>
            </a:r>
            <a:endParaRPr spc="27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i="0" spc="165" dirty="0">
                <a:solidFill>
                  <a:srgbClr val="000000"/>
                </a:solidFill>
                <a:latin typeface="Roboto"/>
                <a:cs typeface="Roboto"/>
              </a:rPr>
              <a:t>Labeling</a:t>
            </a:r>
            <a:r>
              <a:rPr sz="4200" i="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145" dirty="0">
                <a:solidFill>
                  <a:srgbClr val="000000"/>
                </a:solidFill>
                <a:latin typeface="Roboto"/>
                <a:cs typeface="Roboto"/>
              </a:rPr>
              <a:t>the</a:t>
            </a:r>
            <a:r>
              <a:rPr sz="4200" i="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240" dirty="0">
                <a:solidFill>
                  <a:srgbClr val="000000"/>
                </a:solidFill>
                <a:latin typeface="Roboto"/>
                <a:cs typeface="Roboto"/>
              </a:rPr>
              <a:t>training</a:t>
            </a:r>
            <a:r>
              <a:rPr sz="4200" i="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45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endParaRPr sz="42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7060" y="4028296"/>
            <a:ext cx="8774601" cy="7319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5462" y="4803319"/>
            <a:ext cx="7678195" cy="57586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099" cy="1256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385" dirty="0"/>
              <a:t>Training</a:t>
            </a:r>
            <a:r>
              <a:rPr spc="-155" dirty="0"/>
              <a:t> </a:t>
            </a:r>
            <a:r>
              <a:rPr spc="484" dirty="0"/>
              <a:t>Data</a:t>
            </a:r>
            <a:endParaRPr spc="484" dirty="0"/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i="0" spc="175" dirty="0">
                <a:latin typeface="Roboto"/>
                <a:cs typeface="Roboto"/>
              </a:rPr>
              <a:t>Supervised</a:t>
            </a:r>
            <a:r>
              <a:rPr sz="4200" i="0" spc="-5" dirty="0">
                <a:latin typeface="Roboto"/>
                <a:cs typeface="Roboto"/>
              </a:rPr>
              <a:t> </a:t>
            </a:r>
            <a:r>
              <a:rPr sz="4200" i="0" spc="215" dirty="0">
                <a:latin typeface="Roboto"/>
                <a:cs typeface="Roboto"/>
              </a:rPr>
              <a:t>Learning</a:t>
            </a:r>
            <a:r>
              <a:rPr sz="4200" i="0" spc="-5" dirty="0">
                <a:latin typeface="Roboto"/>
                <a:cs typeface="Roboto"/>
              </a:rPr>
              <a:t> </a:t>
            </a:r>
            <a:r>
              <a:rPr sz="4200" i="0" spc="55" dirty="0">
                <a:latin typeface="Roboto"/>
                <a:cs typeface="Roboto"/>
              </a:rPr>
              <a:t>of</a:t>
            </a:r>
            <a:r>
              <a:rPr sz="4200" i="0" spc="-5" dirty="0">
                <a:latin typeface="Roboto"/>
                <a:cs typeface="Roboto"/>
              </a:rPr>
              <a:t> </a:t>
            </a:r>
            <a:r>
              <a:rPr sz="4200" i="0" spc="175" dirty="0">
                <a:latin typeface="Roboto"/>
                <a:cs typeface="Roboto"/>
              </a:rPr>
              <a:t>Big</a:t>
            </a:r>
            <a:r>
              <a:rPr sz="4200" i="0" spc="-5" dirty="0">
                <a:latin typeface="Roboto"/>
                <a:cs typeface="Roboto"/>
              </a:rPr>
              <a:t> </a:t>
            </a:r>
            <a:r>
              <a:rPr sz="4200" i="0" spc="75" dirty="0">
                <a:latin typeface="Roboto"/>
                <a:cs typeface="Roboto"/>
              </a:rPr>
              <a:t>Data</a:t>
            </a:r>
            <a:r>
              <a:rPr sz="4200" i="0" dirty="0">
                <a:latin typeface="Roboto"/>
                <a:cs typeface="Roboto"/>
              </a:rPr>
              <a:t> </a:t>
            </a:r>
            <a:r>
              <a:rPr sz="4200" i="0" spc="95" dirty="0">
                <a:latin typeface="Roboto"/>
                <a:cs typeface="Roboto"/>
              </a:rPr>
              <a:t>Companies</a:t>
            </a:r>
            <a:endParaRPr sz="42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46522" y="5156785"/>
            <a:ext cx="11211560" cy="4185920"/>
            <a:chOff x="4846522" y="5156785"/>
            <a:chExt cx="11211560" cy="4185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522" y="5156785"/>
              <a:ext cx="4185422" cy="4185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2413" y="5156785"/>
              <a:ext cx="4185422" cy="418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30855" y="3934424"/>
              <a:ext cx="387422" cy="3874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023" y="4734494"/>
              <a:ext cx="387422" cy="3874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023" y="5534574"/>
              <a:ext cx="387422" cy="387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023" y="6334644"/>
              <a:ext cx="387422" cy="387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23" y="7134714"/>
              <a:ext cx="387422" cy="3874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23" y="7934794"/>
              <a:ext cx="387422" cy="387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23" y="8734865"/>
              <a:ext cx="387422" cy="3874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023" y="9534935"/>
              <a:ext cx="387422" cy="3874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23" y="10335014"/>
              <a:ext cx="387422" cy="38742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9729" y="2528332"/>
            <a:ext cx="6435725" cy="82334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80" dirty="0">
                <a:solidFill>
                  <a:srgbClr val="F9F9F9"/>
                </a:solidFill>
                <a:latin typeface="Roboto"/>
                <a:cs typeface="Roboto"/>
              </a:rPr>
              <a:t>Learn</a:t>
            </a:r>
            <a:r>
              <a:rPr sz="3600" spc="10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spc="105" dirty="0">
                <a:solidFill>
                  <a:srgbClr val="F9F9F9"/>
                </a:solidFill>
                <a:latin typeface="Roboto"/>
                <a:cs typeface="Roboto"/>
              </a:rPr>
              <a:t>more</a:t>
            </a:r>
            <a:r>
              <a:rPr sz="3600" spc="15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spc="75" dirty="0">
                <a:solidFill>
                  <a:srgbClr val="F9F9F9"/>
                </a:solidFill>
                <a:latin typeface="Roboto"/>
                <a:cs typeface="Roboto"/>
              </a:rPr>
              <a:t>at</a:t>
            </a:r>
            <a:r>
              <a:rPr sz="3600" spc="15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spc="85" dirty="0">
                <a:solidFill>
                  <a:srgbClr val="F9F9F9"/>
                </a:solidFill>
                <a:latin typeface="Roboto"/>
                <a:cs typeface="Roboto"/>
              </a:rPr>
              <a:t>danvega.dev</a:t>
            </a:r>
            <a:endParaRPr sz="3600">
              <a:latin typeface="Roboto"/>
              <a:cs typeface="Roboto"/>
            </a:endParaRPr>
          </a:p>
          <a:p>
            <a:pPr marL="595630" marR="2520950" indent="2540">
              <a:lnSpc>
                <a:spcPct val="172000"/>
              </a:lnSpc>
              <a:spcBef>
                <a:spcPts val="3575"/>
              </a:spcBef>
            </a:pPr>
            <a:r>
              <a:rPr sz="3050" spc="110" dirty="0">
                <a:solidFill>
                  <a:srgbClr val="FFFFFF"/>
                </a:solidFill>
                <a:latin typeface="Roboto"/>
                <a:cs typeface="Roboto"/>
              </a:rPr>
              <a:t>Husband</a:t>
            </a:r>
            <a:r>
              <a:rPr sz="305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dirty="0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sz="305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Roboto"/>
                <a:cs typeface="Roboto"/>
              </a:rPr>
              <a:t>Father </a:t>
            </a:r>
            <a:r>
              <a:rPr sz="3050" spc="105" dirty="0">
                <a:solidFill>
                  <a:srgbClr val="FFFFFF"/>
                </a:solidFill>
                <a:latin typeface="Roboto"/>
                <a:cs typeface="Roboto"/>
              </a:rPr>
              <a:t>Cleveland</a:t>
            </a:r>
            <a:endParaRPr sz="3050">
              <a:latin typeface="Roboto"/>
              <a:cs typeface="Roboto"/>
            </a:endParaRPr>
          </a:p>
          <a:p>
            <a:pPr marL="595630">
              <a:lnSpc>
                <a:spcPct val="100000"/>
              </a:lnSpc>
              <a:spcBef>
                <a:spcPts val="2640"/>
              </a:spcBef>
            </a:pPr>
            <a:r>
              <a:rPr sz="3050" spc="100" dirty="0">
                <a:solidFill>
                  <a:srgbClr val="FFFFFF"/>
                </a:solidFill>
                <a:latin typeface="Roboto"/>
                <a:cs typeface="Roboto"/>
              </a:rPr>
              <a:t>Java</a:t>
            </a:r>
            <a:r>
              <a:rPr sz="305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135" dirty="0">
                <a:solidFill>
                  <a:srgbClr val="FFFFFF"/>
                </a:solidFill>
                <a:latin typeface="Roboto"/>
                <a:cs typeface="Roboto"/>
              </a:rPr>
              <a:t>Champion</a:t>
            </a:r>
            <a:endParaRPr sz="3050">
              <a:latin typeface="Roboto"/>
              <a:cs typeface="Roboto"/>
            </a:endParaRPr>
          </a:p>
          <a:p>
            <a:pPr marL="595630" marR="5080">
              <a:lnSpc>
                <a:spcPct val="172000"/>
              </a:lnSpc>
            </a:pPr>
            <a:r>
              <a:rPr sz="3050" spc="85" dirty="0">
                <a:solidFill>
                  <a:srgbClr val="FFFFFF"/>
                </a:solidFill>
                <a:latin typeface="Roboto"/>
                <a:cs typeface="Roboto"/>
              </a:rPr>
              <a:t>Software</a:t>
            </a:r>
            <a:r>
              <a:rPr sz="30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Roboto"/>
                <a:cs typeface="Roboto"/>
              </a:rPr>
              <a:t>Development</a:t>
            </a:r>
            <a:r>
              <a:rPr sz="30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dirty="0">
                <a:solidFill>
                  <a:srgbClr val="FFFFFF"/>
                </a:solidFill>
                <a:latin typeface="Roboto"/>
                <a:cs typeface="Roboto"/>
              </a:rPr>
              <a:t>23</a:t>
            </a:r>
            <a:r>
              <a:rPr sz="30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Roboto"/>
                <a:cs typeface="Roboto"/>
              </a:rPr>
              <a:t>Years </a:t>
            </a:r>
            <a:r>
              <a:rPr sz="3050" spc="145" dirty="0">
                <a:solidFill>
                  <a:srgbClr val="FFFFFF"/>
                </a:solidFill>
                <a:latin typeface="Roboto"/>
                <a:cs typeface="Roboto"/>
              </a:rPr>
              <a:t>Spring</a:t>
            </a:r>
            <a:r>
              <a:rPr sz="305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Roboto"/>
                <a:cs typeface="Roboto"/>
              </a:rPr>
              <a:t>Developer</a:t>
            </a:r>
            <a:r>
              <a:rPr sz="305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Roboto"/>
                <a:cs typeface="Roboto"/>
              </a:rPr>
              <a:t>Advocate Content</a:t>
            </a:r>
            <a:r>
              <a:rPr sz="30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Roboto"/>
                <a:cs typeface="Roboto"/>
              </a:rPr>
              <a:t>Creator </a:t>
            </a:r>
            <a:r>
              <a:rPr sz="3050" spc="85" dirty="0">
                <a:solidFill>
                  <a:srgbClr val="FFFFFF"/>
                </a:solidFill>
                <a:latin typeface="Roboto"/>
                <a:cs typeface="Roboto"/>
              </a:rPr>
              <a:t>@therealdanvega</a:t>
            </a:r>
            <a:endParaRPr sz="3050">
              <a:latin typeface="Roboto"/>
              <a:cs typeface="Roboto"/>
            </a:endParaRPr>
          </a:p>
          <a:p>
            <a:pPr marL="595630" marR="4213225">
              <a:lnSpc>
                <a:spcPct val="172000"/>
              </a:lnSpc>
            </a:pPr>
            <a:r>
              <a:rPr sz="3050" spc="220" dirty="0">
                <a:solidFill>
                  <a:srgbClr val="FFFFFF"/>
                </a:solidFill>
                <a:latin typeface="Roboto"/>
                <a:cs typeface="Roboto"/>
              </a:rPr>
              <a:t>Running </a:t>
            </a:r>
            <a:r>
              <a:rPr sz="3050" spc="-20" dirty="0">
                <a:solidFill>
                  <a:srgbClr val="FFFFFF"/>
                </a:solidFill>
                <a:latin typeface="Roboto"/>
                <a:cs typeface="Roboto"/>
              </a:rPr>
              <a:t>Golf</a:t>
            </a:r>
            <a:endParaRPr sz="3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94986" y="1565564"/>
            <a:ext cx="9315450" cy="9601835"/>
            <a:chOff x="9894986" y="1565564"/>
            <a:chExt cx="9315450" cy="960183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4986" y="1565564"/>
              <a:ext cx="9314857" cy="96013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2049" y="1670273"/>
              <a:ext cx="9000731" cy="92244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7341" y="1597019"/>
              <a:ext cx="9210148" cy="949668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23917" y="1692619"/>
            <a:ext cx="3472179" cy="828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34" dirty="0"/>
              <a:t>About</a:t>
            </a:r>
            <a:r>
              <a:rPr spc="-150" dirty="0"/>
              <a:t> </a:t>
            </a:r>
            <a:r>
              <a:rPr spc="-35" dirty="0"/>
              <a:t>Me</a:t>
            </a:r>
            <a:endParaRPr spc="-3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100" cy="125650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" y="628253"/>
              <a:ext cx="20096037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8914" y="5865529"/>
            <a:ext cx="17513935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265" dirty="0"/>
              <a:t>How</a:t>
            </a:r>
            <a:r>
              <a:rPr sz="7250" spc="-210" dirty="0"/>
              <a:t> </a:t>
            </a:r>
            <a:r>
              <a:rPr sz="7250" spc="355" dirty="0"/>
              <a:t>does</a:t>
            </a:r>
            <a:r>
              <a:rPr sz="7250" spc="-210" dirty="0"/>
              <a:t> </a:t>
            </a:r>
            <a:r>
              <a:rPr sz="7250" spc="175" dirty="0"/>
              <a:t>machine</a:t>
            </a:r>
            <a:r>
              <a:rPr sz="7250" spc="-210" dirty="0"/>
              <a:t> </a:t>
            </a:r>
            <a:r>
              <a:rPr sz="7250" spc="640" dirty="0"/>
              <a:t>learning</a:t>
            </a:r>
            <a:r>
              <a:rPr sz="7250" spc="-210" dirty="0"/>
              <a:t> </a:t>
            </a:r>
            <a:r>
              <a:rPr sz="7250" spc="875" dirty="0"/>
              <a:t>work?</a:t>
            </a:r>
            <a:endParaRPr sz="72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628253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4420" y="10992644"/>
            <a:ext cx="105162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i="0" u="sng" spc="-10" dirty="0">
                <a:solidFill>
                  <a:srgbClr val="191E1E"/>
                </a:solidFill>
                <a:uFill>
                  <a:solidFill>
                    <a:srgbClr val="191E1E"/>
                  </a:solidFill>
                </a:uFill>
                <a:latin typeface="DejaVu Sans Mono" panose="020B0609030804020204"/>
                <a:cs typeface="DejaVu Sans Mono" panose="020B0609030804020204"/>
                <a:hlinkClick r:id="rId2"/>
              </a:rPr>
              <a:t>https://www.springofficehours.io</a:t>
            </a:r>
            <a:endParaRPr sz="4250">
              <a:latin typeface="DejaVu Sans Mono" panose="020B0609030804020204"/>
              <a:cs typeface="DejaVu Sans Mono" panose="020B0609030804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176471"/>
            <a:ext cx="4793615" cy="66059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245" dirty="0">
                <a:solidFill>
                  <a:srgbClr val="FFFFFF"/>
                </a:solidFill>
                <a:latin typeface="Roboto"/>
                <a:cs typeface="Roboto"/>
              </a:rPr>
              <a:t>What</a:t>
            </a:r>
            <a:r>
              <a:rPr sz="330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330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Roboto"/>
                <a:cs typeface="Roboto"/>
              </a:rPr>
              <a:t>AI?</a:t>
            </a:r>
            <a:endParaRPr sz="3300">
              <a:latin typeface="Roboto"/>
              <a:cs typeface="Roboto"/>
            </a:endParaRPr>
          </a:p>
          <a:p>
            <a:pPr marL="12700" marR="2882265">
              <a:lnSpc>
                <a:spcPts val="6830"/>
              </a:lnSpc>
              <a:spcBef>
                <a:spcPts val="705"/>
              </a:spcBef>
            </a:pPr>
            <a:r>
              <a:rPr sz="3300" spc="110" dirty="0">
                <a:solidFill>
                  <a:srgbClr val="FFFFFF"/>
                </a:solidFill>
                <a:latin typeface="Roboto"/>
                <a:cs typeface="Roboto"/>
              </a:rPr>
              <a:t>Java</a:t>
            </a:r>
            <a:r>
              <a:rPr sz="330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dirty="0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sz="3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240" dirty="0">
                <a:solidFill>
                  <a:srgbClr val="FFFFFF"/>
                </a:solidFill>
                <a:latin typeface="Roboto"/>
                <a:cs typeface="Roboto"/>
              </a:rPr>
              <a:t>AI </a:t>
            </a:r>
            <a:r>
              <a:rPr sz="3300" spc="160" dirty="0">
                <a:solidFill>
                  <a:srgbClr val="FFFFFF"/>
                </a:solidFill>
                <a:latin typeface="Roboto"/>
                <a:cs typeface="Roboto"/>
              </a:rPr>
              <a:t>Spring</a:t>
            </a:r>
            <a:r>
              <a:rPr sz="330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Roboto"/>
                <a:cs typeface="Roboto"/>
              </a:rPr>
              <a:t>AI</a:t>
            </a:r>
            <a:endParaRPr sz="3300">
              <a:latin typeface="Roboto"/>
              <a:cs typeface="Roboto"/>
            </a:endParaRPr>
          </a:p>
          <a:p>
            <a:pPr marL="702945" indent="-269240">
              <a:lnSpc>
                <a:spcPct val="100000"/>
              </a:lnSpc>
              <a:spcBef>
                <a:spcPts val="2165"/>
              </a:spcBef>
              <a:buChar char="-"/>
              <a:tabLst>
                <a:tab pos="702945" algn="l"/>
              </a:tabLst>
            </a:pPr>
            <a:r>
              <a:rPr sz="3300" spc="190" dirty="0">
                <a:solidFill>
                  <a:srgbClr val="FFFFFF"/>
                </a:solidFill>
                <a:latin typeface="Roboto"/>
                <a:cs typeface="Roboto"/>
              </a:rPr>
              <a:t>How</a:t>
            </a:r>
            <a:r>
              <a:rPr sz="3300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3300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dirty="0">
                <a:solidFill>
                  <a:srgbClr val="FFFFFF"/>
                </a:solidFill>
                <a:latin typeface="Roboto"/>
                <a:cs typeface="Roboto"/>
              </a:rPr>
              <a:t>get</a:t>
            </a:r>
            <a:r>
              <a:rPr sz="3300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Roboto"/>
                <a:cs typeface="Roboto"/>
              </a:rPr>
              <a:t>started</a:t>
            </a:r>
            <a:endParaRPr sz="3300">
              <a:latin typeface="Roboto"/>
              <a:cs typeface="Roboto"/>
            </a:endParaRPr>
          </a:p>
          <a:p>
            <a:pPr marL="702945" indent="-269240">
              <a:lnSpc>
                <a:spcPct val="100000"/>
              </a:lnSpc>
              <a:spcBef>
                <a:spcPts val="2870"/>
              </a:spcBef>
              <a:buChar char="-"/>
              <a:tabLst>
                <a:tab pos="702945" algn="l"/>
              </a:tabLst>
            </a:pPr>
            <a:r>
              <a:rPr sz="3300" spc="90" dirty="0">
                <a:solidFill>
                  <a:srgbClr val="FFFFFF"/>
                </a:solidFill>
                <a:latin typeface="Roboto"/>
                <a:cs typeface="Roboto"/>
              </a:rPr>
              <a:t>Models</a:t>
            </a:r>
            <a:endParaRPr sz="3300">
              <a:latin typeface="Roboto"/>
              <a:cs typeface="Roboto"/>
            </a:endParaRPr>
          </a:p>
          <a:p>
            <a:pPr marL="702945" indent="-269240">
              <a:lnSpc>
                <a:spcPct val="100000"/>
              </a:lnSpc>
              <a:spcBef>
                <a:spcPts val="2870"/>
              </a:spcBef>
              <a:buChar char="-"/>
              <a:tabLst>
                <a:tab pos="702945" algn="l"/>
              </a:tabLst>
            </a:pPr>
            <a:r>
              <a:rPr sz="3300" spc="80" dirty="0">
                <a:solidFill>
                  <a:srgbClr val="FFFFFF"/>
                </a:solidFill>
                <a:latin typeface="Roboto"/>
                <a:cs typeface="Roboto"/>
              </a:rPr>
              <a:t>Prompts</a:t>
            </a:r>
            <a:endParaRPr sz="3300">
              <a:latin typeface="Roboto"/>
              <a:cs typeface="Roboto"/>
            </a:endParaRPr>
          </a:p>
          <a:p>
            <a:pPr marL="702945" indent="-269240">
              <a:lnSpc>
                <a:spcPct val="100000"/>
              </a:lnSpc>
              <a:spcBef>
                <a:spcPts val="2870"/>
              </a:spcBef>
              <a:buChar char="-"/>
              <a:tabLst>
                <a:tab pos="702945" algn="l"/>
              </a:tabLst>
            </a:pPr>
            <a:r>
              <a:rPr sz="3300" spc="100" dirty="0">
                <a:solidFill>
                  <a:srgbClr val="FFFFFF"/>
                </a:solidFill>
                <a:latin typeface="Roboto"/>
                <a:cs typeface="Roboto"/>
              </a:rPr>
              <a:t>Output</a:t>
            </a:r>
            <a:r>
              <a:rPr sz="330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Roboto"/>
                <a:cs typeface="Roboto"/>
              </a:rPr>
              <a:t>Parsers</a:t>
            </a:r>
            <a:endParaRPr sz="3300">
              <a:latin typeface="Roboto"/>
              <a:cs typeface="Roboto"/>
            </a:endParaRPr>
          </a:p>
          <a:p>
            <a:pPr marL="702945" indent="-269240">
              <a:lnSpc>
                <a:spcPct val="100000"/>
              </a:lnSpc>
              <a:spcBef>
                <a:spcPts val="2865"/>
              </a:spcBef>
              <a:buChar char="-"/>
              <a:tabLst>
                <a:tab pos="702945" algn="l"/>
              </a:tabLst>
            </a:pPr>
            <a:r>
              <a:rPr sz="3300" spc="195" dirty="0">
                <a:solidFill>
                  <a:srgbClr val="FFFFFF"/>
                </a:solidFill>
                <a:latin typeface="Roboto"/>
                <a:cs typeface="Roboto"/>
              </a:rPr>
              <a:t>Bring</a:t>
            </a:r>
            <a:r>
              <a:rPr sz="330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Roboto"/>
                <a:cs typeface="Roboto"/>
              </a:rPr>
              <a:t>your</a:t>
            </a:r>
            <a:r>
              <a:rPr sz="330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235" dirty="0">
                <a:solidFill>
                  <a:srgbClr val="FFFFFF"/>
                </a:solidFill>
                <a:latin typeface="Roboto"/>
                <a:cs typeface="Roboto"/>
              </a:rPr>
              <a:t>own</a:t>
            </a:r>
            <a:r>
              <a:rPr sz="330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330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94986" y="1565564"/>
            <a:ext cx="9315450" cy="9601835"/>
            <a:chOff x="9894986" y="1565564"/>
            <a:chExt cx="9315450" cy="96018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94986" y="1565564"/>
              <a:ext cx="9314857" cy="96013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2049" y="1670273"/>
              <a:ext cx="9000731" cy="92244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7341" y="1597019"/>
              <a:ext cx="9210148" cy="94966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490"/>
              </a:spcBef>
            </a:pPr>
            <a:r>
              <a:rPr spc="175" dirty="0"/>
              <a:t>Agenda</a:t>
            </a:r>
            <a:endParaRPr spc="175" dirty="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3600" i="0" spc="254" dirty="0">
                <a:solidFill>
                  <a:srgbClr val="F9F9F9"/>
                </a:solidFill>
                <a:latin typeface="Roboto"/>
                <a:cs typeface="Roboto"/>
              </a:rPr>
              <a:t>What</a:t>
            </a:r>
            <a:r>
              <a:rPr sz="3600" i="0" spc="15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i="0" spc="215" dirty="0">
                <a:solidFill>
                  <a:srgbClr val="F9F9F9"/>
                </a:solidFill>
                <a:latin typeface="Roboto"/>
                <a:cs typeface="Roboto"/>
              </a:rPr>
              <a:t>we</a:t>
            </a:r>
            <a:r>
              <a:rPr sz="3600" i="0" spc="20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i="0" spc="330" dirty="0">
                <a:solidFill>
                  <a:srgbClr val="F9F9F9"/>
                </a:solidFill>
                <a:latin typeface="Roboto"/>
                <a:cs typeface="Roboto"/>
              </a:rPr>
              <a:t>will</a:t>
            </a:r>
            <a:r>
              <a:rPr sz="3600" i="0" spc="20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i="0" spc="95" dirty="0">
                <a:solidFill>
                  <a:srgbClr val="F9F9F9"/>
                </a:solidFill>
                <a:latin typeface="Roboto"/>
                <a:cs typeface="Roboto"/>
              </a:rPr>
              <a:t>cover</a:t>
            </a:r>
            <a:r>
              <a:rPr sz="3600" i="0" spc="15" dirty="0">
                <a:solidFill>
                  <a:srgbClr val="F9F9F9"/>
                </a:solidFill>
                <a:latin typeface="Roboto"/>
                <a:cs typeface="Roboto"/>
              </a:rPr>
              <a:t> </a:t>
            </a:r>
            <a:r>
              <a:rPr sz="3600" i="0" spc="100" dirty="0">
                <a:solidFill>
                  <a:srgbClr val="F9F9F9"/>
                </a:solidFill>
                <a:latin typeface="Roboto"/>
                <a:cs typeface="Roboto"/>
              </a:rPr>
              <a:t>today</a:t>
            </a:r>
            <a:endParaRPr sz="3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2565380"/>
            <a:chOff x="0" y="0"/>
            <a:chExt cx="20104100" cy="125653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100" cy="125650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" y="628253"/>
              <a:ext cx="20096037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816" y="5865529"/>
            <a:ext cx="1792224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595" dirty="0"/>
              <a:t>What</a:t>
            </a:r>
            <a:r>
              <a:rPr sz="7250" spc="-200" dirty="0"/>
              <a:t> </a:t>
            </a:r>
            <a:r>
              <a:rPr sz="7250" spc="325" dirty="0"/>
              <a:t>is</a:t>
            </a:r>
            <a:r>
              <a:rPr sz="7250" spc="-200" dirty="0"/>
              <a:t> </a:t>
            </a:r>
            <a:r>
              <a:rPr sz="7250" spc="894" dirty="0"/>
              <a:t>Artificial</a:t>
            </a:r>
            <a:r>
              <a:rPr sz="7250" spc="-200" dirty="0"/>
              <a:t> </a:t>
            </a:r>
            <a:r>
              <a:rPr sz="7250" spc="425" dirty="0"/>
              <a:t>Intelligence</a:t>
            </a:r>
            <a:r>
              <a:rPr sz="7250" spc="-200" dirty="0"/>
              <a:t> </a:t>
            </a:r>
            <a:r>
              <a:rPr sz="7250" spc="-275" dirty="0"/>
              <a:t>(AI)?</a:t>
            </a:r>
            <a:endParaRPr sz="7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430" dirty="0">
                <a:solidFill>
                  <a:srgbClr val="000000"/>
                </a:solidFill>
              </a:rPr>
              <a:t>What</a:t>
            </a:r>
            <a:r>
              <a:rPr spc="-140" dirty="0">
                <a:solidFill>
                  <a:srgbClr val="000000"/>
                </a:solidFill>
              </a:rPr>
              <a:t> </a:t>
            </a:r>
            <a:r>
              <a:rPr spc="254" dirty="0">
                <a:solidFill>
                  <a:srgbClr val="000000"/>
                </a:solidFill>
              </a:rPr>
              <a:t>is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spc="645" dirty="0">
                <a:solidFill>
                  <a:srgbClr val="000000"/>
                </a:solidFill>
              </a:rPr>
              <a:t>Artificial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spc="285" dirty="0">
                <a:solidFill>
                  <a:srgbClr val="000000"/>
                </a:solidFill>
              </a:rPr>
              <a:t>Intelligence</a:t>
            </a:r>
            <a:endParaRPr spc="28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6903" y="3868364"/>
            <a:ext cx="10470508" cy="6888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40" dirty="0">
                <a:solidFill>
                  <a:srgbClr val="000000"/>
                </a:solidFill>
              </a:rPr>
              <a:t>Machine</a:t>
            </a:r>
            <a:r>
              <a:rPr spc="-130" dirty="0">
                <a:solidFill>
                  <a:srgbClr val="000000"/>
                </a:solidFill>
              </a:rPr>
              <a:t> </a:t>
            </a:r>
            <a:r>
              <a:rPr spc="465" dirty="0">
                <a:solidFill>
                  <a:srgbClr val="000000"/>
                </a:solidFill>
              </a:rPr>
              <a:t>learning</a:t>
            </a:r>
            <a:endParaRPr spc="465" dirty="0">
              <a:solidFill>
                <a:srgbClr val="0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6874" y="3866839"/>
            <a:ext cx="10467732" cy="6886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40" dirty="0">
                <a:solidFill>
                  <a:srgbClr val="000000"/>
                </a:solidFill>
              </a:rPr>
              <a:t>Machine</a:t>
            </a:r>
            <a:r>
              <a:rPr spc="-130" dirty="0">
                <a:solidFill>
                  <a:srgbClr val="000000"/>
                </a:solidFill>
              </a:rPr>
              <a:t> </a:t>
            </a:r>
            <a:r>
              <a:rPr spc="465" dirty="0">
                <a:solidFill>
                  <a:srgbClr val="000000"/>
                </a:solidFill>
              </a:rPr>
              <a:t>learning</a:t>
            </a:r>
            <a:endParaRPr spc="46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i="0" spc="175" dirty="0">
                <a:solidFill>
                  <a:srgbClr val="000000"/>
                </a:solidFill>
                <a:latin typeface="Roboto"/>
                <a:cs typeface="Roboto"/>
              </a:rPr>
              <a:t>Supervised</a:t>
            </a:r>
            <a:r>
              <a:rPr sz="4200" i="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204" dirty="0">
                <a:solidFill>
                  <a:srgbClr val="000000"/>
                </a:solidFill>
                <a:latin typeface="Roboto"/>
                <a:cs typeface="Roboto"/>
              </a:rPr>
              <a:t>Learning</a:t>
            </a:r>
            <a:endParaRPr sz="42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2921" y="3866839"/>
            <a:ext cx="10491686" cy="6862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241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spc="240" dirty="0">
                <a:solidFill>
                  <a:srgbClr val="000000"/>
                </a:solidFill>
              </a:rPr>
              <a:t>Machine</a:t>
            </a:r>
            <a:r>
              <a:rPr spc="-130" dirty="0">
                <a:solidFill>
                  <a:srgbClr val="000000"/>
                </a:solidFill>
              </a:rPr>
              <a:t> </a:t>
            </a:r>
            <a:r>
              <a:rPr spc="465" dirty="0">
                <a:solidFill>
                  <a:srgbClr val="000000"/>
                </a:solidFill>
              </a:rPr>
              <a:t>learning</a:t>
            </a:r>
            <a:endParaRPr spc="46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200" i="0" spc="204" dirty="0">
                <a:solidFill>
                  <a:srgbClr val="000000"/>
                </a:solidFill>
                <a:latin typeface="Roboto"/>
                <a:cs typeface="Roboto"/>
              </a:rPr>
              <a:t>Unsupervised</a:t>
            </a:r>
            <a:r>
              <a:rPr sz="4200" i="0" spc="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4200" i="0" spc="204" dirty="0">
                <a:solidFill>
                  <a:srgbClr val="000000"/>
                </a:solidFill>
                <a:latin typeface="Roboto"/>
                <a:cs typeface="Roboto"/>
              </a:rPr>
              <a:t>Learning</a:t>
            </a:r>
            <a:endParaRPr sz="42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2921" y="3866839"/>
            <a:ext cx="10491686" cy="686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91E1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WPS Presentation</Application>
  <PresentationFormat>On-screen Show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Verdana</vt:lpstr>
      <vt:lpstr>Gubbi</vt:lpstr>
      <vt:lpstr>Roboto</vt:lpstr>
      <vt:lpstr>DejaVu Sans Mono</vt:lpstr>
      <vt:lpstr>Nimbus Roman No9 L</vt:lpstr>
      <vt:lpstr>Microsoft YaHei</vt:lpstr>
      <vt:lpstr>Droid Sans Fallback</vt:lpstr>
      <vt:lpstr>Arial Unicode MS</vt:lpstr>
      <vt:lpstr>Calibri</vt:lpstr>
      <vt:lpstr>DejaVu Sans</vt:lpstr>
      <vt:lpstr>OpenSymbol</vt:lpstr>
      <vt:lpstr>Office Theme</vt:lpstr>
      <vt:lpstr>PowerPoint 演示文稿</vt:lpstr>
      <vt:lpstr>About Me</vt:lpstr>
      <vt:lpstr>https://www.springofficehours.io</vt:lpstr>
      <vt:lpstr>What we will cover today</vt:lpstr>
      <vt:lpstr>What is Artificial Intelligence (AI)?</vt:lpstr>
      <vt:lpstr>What is Artificial Intelligence</vt:lpstr>
      <vt:lpstr>Machine learning</vt:lpstr>
      <vt:lpstr>Supervised Learning</vt:lpstr>
      <vt:lpstr>Unsupervised Learning</vt:lpstr>
      <vt:lpstr>Large language models (llm)</vt:lpstr>
      <vt:lpstr>Generative AI</vt:lpstr>
      <vt:lpstr>Generative AI</vt:lpstr>
      <vt:lpstr>Machine learning</vt:lpstr>
      <vt:lpstr>PowerPoint 演示文稿</vt:lpstr>
      <vt:lpstr>What is machine Learning?</vt:lpstr>
      <vt:lpstr>Use Cases</vt:lpstr>
      <vt:lpstr>PowerPoint 演示文稿</vt:lpstr>
      <vt:lpstr>Labeling the training data</vt:lpstr>
      <vt:lpstr>Supervised Learning of Big Data Companies</vt:lpstr>
      <vt:lpstr>How does machine learning work?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weder</cp:lastModifiedBy>
  <cp:revision>1</cp:revision>
  <dcterms:created xsi:type="dcterms:W3CDTF">2024-08-30T21:12:17Z</dcterms:created>
  <dcterms:modified xsi:type="dcterms:W3CDTF">2024-08-30T21:12:17Z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2024-08-28T21:00:00Z</vt:filetime>
  </property>
  <property fmtid="{D5CDD505-2E9C-101B-9397-08002B2CF9AE}" pid="3" name="Producer">
    <vt:lpwstr>3-Heights(TM) PDF Security Shell 4.8.25.2 (http://www.pdf-tools.com)</vt:lpwstr>
  </property>
  <property fmtid="{D5CDD505-2E9C-101B-9397-08002B2CF9AE}" pid="4" name="ICV">
    <vt:lpwstr/>
  </property>
  <property fmtid="{D5CDD505-2E9C-101B-9397-08002B2CF9AE}" pid="5" name="KSOProductBuildVer">
    <vt:lpwstr>1033-11.1.0.11719</vt:lpwstr>
  </property>
</Properties>
</file>